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12188952"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3A2A1E"/>
        </a:solidFill>
        <a:effectLst/>
      </p:bgPr>
    </p:bg>
    <p:spTree>
      <p:nvGrpSpPr>
        <p:cNvPr id="1" name=""/>
        <p:cNvGrpSpPr/>
        <p:nvPr/>
      </p:nvGrpSpPr>
      <p:grpSpPr/>
      <p:sp>
        <p:nvSpPr>
          <p:cNvPr id="2" name="Rectangle 1"/>
          <p:cNvSpPr/>
          <p:nvPr/>
        </p:nvSpPr>
        <p:spPr>
          <a:xfrm>
            <a:off x="0" y="4572000"/>
            <a:ext cx="12188952" cy="91440"/>
          </a:xfrm>
          <a:prstGeom prst="rect">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1463040"/>
            <a:ext cx="8229600" cy="2011680"/>
          </a:xfrm>
          <a:prstGeom prst="rect">
            <a:avLst/>
          </a:prstGeom>
          <a:noFill/>
        </p:spPr>
        <p:txBody>
          <a:bodyPr wrap="square" anchor="t">
            <a:spAutoFit/>
          </a:bodyPr>
          <a:lstStyle/>
          <a:p>
            <a:pPr>
              <a:spcAft>
                <a:spcPts val="600"/>
              </a:spcAft>
              <a:defRPr sz="5400" b="1">
                <a:solidFill>
                  <a:srgbClr val="FFFFFF"/>
                </a:solidFill>
                <a:latin typeface="Georgia"/>
              </a:defRPr>
            </a:pPr>
            <a:r>
              <a:t>Instrumentele de percuție</a:t>
            </a:r>
          </a:p>
        </p:txBody>
      </p:sp>
      <p:sp>
        <p:nvSpPr>
          <p:cNvPr id="4" name="TextBox 3"/>
          <p:cNvSpPr txBox="1"/>
          <p:nvPr/>
        </p:nvSpPr>
        <p:spPr>
          <a:xfrm>
            <a:off x="731520" y="3474720"/>
            <a:ext cx="8229600" cy="731520"/>
          </a:xfrm>
          <a:prstGeom prst="rect">
            <a:avLst/>
          </a:prstGeom>
          <a:noFill/>
        </p:spPr>
        <p:txBody>
          <a:bodyPr wrap="square" anchor="t">
            <a:spAutoFit/>
          </a:bodyPr>
          <a:lstStyle/>
          <a:p>
            <a:pPr>
              <a:spcAft>
                <a:spcPts val="600"/>
              </a:spcAft>
              <a:defRPr sz="2600" b="0">
                <a:solidFill>
                  <a:srgbClr val="E6D3B0"/>
                </a:solidFill>
                <a:latin typeface="Georgia"/>
              </a:defRPr>
            </a:pPr>
            <a:r>
              <a:t>Proiect la educație muzicală</a:t>
            </a:r>
          </a:p>
        </p:txBody>
      </p:sp>
      <p:sp>
        <p:nvSpPr>
          <p:cNvPr id="5" name="TextBox 4"/>
          <p:cNvSpPr txBox="1"/>
          <p:nvPr/>
        </p:nvSpPr>
        <p:spPr>
          <a:xfrm>
            <a:off x="731520" y="4937760"/>
            <a:ext cx="10972800" cy="1371600"/>
          </a:xfrm>
          <a:prstGeom prst="rect">
            <a:avLst/>
          </a:prstGeom>
          <a:noFill/>
        </p:spPr>
        <p:txBody>
          <a:bodyPr wrap="square" anchor="t">
            <a:spAutoFit/>
          </a:bodyPr>
          <a:lstStyle/>
          <a:p>
            <a:pPr>
              <a:spcAft>
                <a:spcPts val="600"/>
              </a:spcAft>
              <a:defRPr sz="1800" b="0">
                <a:solidFill>
                  <a:srgbClr val="E6D3B0"/>
                </a:solidFill>
                <a:latin typeface="Georgia"/>
              </a:defRPr>
            </a:pPr>
            <a:r>
              <a:t>Realizat de:</a:t>
            </a:r>
          </a:p>
          <a:p>
            <a:pPr>
              <a:spcAft>
                <a:spcPts val="600"/>
              </a:spcAft>
              <a:defRPr sz="2400" b="1">
                <a:solidFill>
                  <a:srgbClr val="FFFFFF"/>
                </a:solidFill>
                <a:latin typeface="Georgia"/>
              </a:defRPr>
            </a:pPr>
            <a:r>
              <a:t>Velica Vlad, Vezure David, Pavel Cătălin și Bogdan Vlad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1E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3A2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234440"/>
            <a:ext cx="12188952" cy="64008"/>
          </a:xfrm>
          <a:prstGeom prst="rect">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28600"/>
            <a:ext cx="10515600" cy="822960"/>
          </a:xfrm>
          <a:prstGeom prst="rect">
            <a:avLst/>
          </a:prstGeom>
          <a:noFill/>
        </p:spPr>
        <p:txBody>
          <a:bodyPr wrap="square" anchor="ctr">
            <a:spAutoFit/>
          </a:bodyPr>
          <a:lstStyle/>
          <a:p>
            <a:pPr>
              <a:spcAft>
                <a:spcPts val="600"/>
              </a:spcAft>
              <a:defRPr sz="3400" b="1">
                <a:solidFill>
                  <a:srgbClr val="FFFFFF"/>
                </a:solidFill>
                <a:latin typeface="Georgia"/>
              </a:defRPr>
            </a:pPr>
            <a:r>
              <a:t>Introducere</a:t>
            </a:r>
          </a:p>
        </p:txBody>
      </p:sp>
      <p:sp>
        <p:nvSpPr>
          <p:cNvPr id="5" name="Oval 4"/>
          <p:cNvSpPr/>
          <p:nvPr/>
        </p:nvSpPr>
        <p:spPr>
          <a:xfrm>
            <a:off x="10972800" y="274320"/>
            <a:ext cx="731520" cy="731520"/>
          </a:xfrm>
          <a:prstGeom prst="ellipse">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0" y="274320"/>
            <a:ext cx="731520" cy="731520"/>
          </a:xfrm>
          <a:prstGeom prst="rect">
            <a:avLst/>
          </a:prstGeom>
          <a:noFill/>
        </p:spPr>
        <p:txBody>
          <a:bodyPr wrap="square" anchor="ctr">
            <a:spAutoFit/>
          </a:bodyPr>
          <a:lstStyle/>
          <a:p>
            <a:pPr algn="ctr">
              <a:spcAft>
                <a:spcPts val="600"/>
              </a:spcAft>
              <a:defRPr sz="2000" b="1">
                <a:solidFill>
                  <a:srgbClr val="3A2A1E"/>
                </a:solidFill>
                <a:latin typeface="Georgia"/>
              </a:defRPr>
            </a:pPr>
            <a:r>
              <a:t>2</a:t>
            </a:r>
          </a:p>
        </p:txBody>
      </p:sp>
      <p:sp>
        <p:nvSpPr>
          <p:cNvPr id="7" name="Rectangle 6"/>
          <p:cNvSpPr/>
          <p:nvPr/>
        </p:nvSpPr>
        <p:spPr>
          <a:xfrm>
            <a:off x="548640" y="1600200"/>
            <a:ext cx="5408676" cy="2286000"/>
          </a:xfrm>
          <a:prstGeom prst="rect">
            <a:avLst/>
          </a:prstGeom>
          <a:solidFill>
            <a:srgbClr val="FFFFFF"/>
          </a:solidFill>
          <a:ln w="12700">
            <a:solidFill>
              <a:srgbClr val="DDD0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1600200"/>
            <a:ext cx="91440" cy="2286000"/>
          </a:xfrm>
          <a:prstGeom prst="rect">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20" y="1691640"/>
            <a:ext cx="5134356" cy="2103120"/>
          </a:xfrm>
          <a:prstGeom prst="rect">
            <a:avLst/>
          </a:prstGeom>
          <a:noFill/>
        </p:spPr>
        <p:txBody>
          <a:bodyPr wrap="square" anchor="t">
            <a:spAutoFit/>
          </a:bodyPr>
          <a:lstStyle/>
          <a:p>
            <a:pPr>
              <a:spcAft>
                <a:spcPts val="600"/>
              </a:spcAft>
              <a:defRPr sz="2000" b="1">
                <a:solidFill>
                  <a:srgbClr val="9E3B2E"/>
                </a:solidFill>
                <a:latin typeface="Georgia"/>
              </a:defRPr>
            </a:pPr>
            <a:r>
              <a:t>Ce sunt</a:t>
            </a:r>
          </a:p>
          <a:p>
            <a:pPr>
              <a:spcAft>
                <a:spcPts val="600"/>
              </a:spcAft>
              <a:defRPr sz="1600" b="0">
                <a:solidFill>
                  <a:srgbClr val="3A2A1E"/>
                </a:solidFill>
                <a:latin typeface="Georgia"/>
              </a:defRPr>
            </a:pPr>
            <a:r>
              <a:t>Instrumentele de percuție scot sunet când sunt lovite, scuturate sau frecate, cu mâna, cu bețe sau cu ciocănele. Numele vine din latinescul „percussio”, care înseamnă lovire.</a:t>
            </a:r>
          </a:p>
        </p:txBody>
      </p:sp>
      <p:sp>
        <p:nvSpPr>
          <p:cNvPr id="10" name="Rectangle 9"/>
          <p:cNvSpPr/>
          <p:nvPr/>
        </p:nvSpPr>
        <p:spPr>
          <a:xfrm>
            <a:off x="6231636" y="1600200"/>
            <a:ext cx="5408676" cy="2286000"/>
          </a:xfrm>
          <a:prstGeom prst="rect">
            <a:avLst/>
          </a:prstGeom>
          <a:solidFill>
            <a:srgbClr val="FFFFFF"/>
          </a:solidFill>
          <a:ln w="12700">
            <a:solidFill>
              <a:srgbClr val="DDD0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231636" y="1600200"/>
            <a:ext cx="91440" cy="2286000"/>
          </a:xfrm>
          <a:prstGeom prst="rect">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14516" y="1691640"/>
            <a:ext cx="5134356" cy="2103120"/>
          </a:xfrm>
          <a:prstGeom prst="rect">
            <a:avLst/>
          </a:prstGeom>
          <a:noFill/>
        </p:spPr>
        <p:txBody>
          <a:bodyPr wrap="square" anchor="t">
            <a:spAutoFit/>
          </a:bodyPr>
          <a:lstStyle/>
          <a:p>
            <a:pPr>
              <a:spcAft>
                <a:spcPts val="600"/>
              </a:spcAft>
              <a:defRPr sz="2000" b="1">
                <a:solidFill>
                  <a:srgbClr val="9E3B2E"/>
                </a:solidFill>
                <a:latin typeface="Georgia"/>
              </a:defRPr>
            </a:pPr>
            <a:r>
              <a:t>Istoric</a:t>
            </a:r>
          </a:p>
          <a:p>
            <a:pPr>
              <a:spcAft>
                <a:spcPts val="600"/>
              </a:spcAft>
              <a:defRPr sz="1600" b="0">
                <a:solidFill>
                  <a:srgbClr val="3A2A1E"/>
                </a:solidFill>
                <a:latin typeface="Georgia"/>
              </a:defRPr>
            </a:pPr>
            <a:r>
              <a:t>Primele instrumente au fost corpul omului, trunchiurile, pietrele și oasele. Egiptenii, grecii și romanii foloseau tobe și cimbale. Timpanele și cinelele au ajuns în Europa prin armatele turcești, iar în orchestră percuția a intrat în secolele XVIII–XIX.</a:t>
            </a:r>
          </a:p>
        </p:txBody>
      </p:sp>
      <p:sp>
        <p:nvSpPr>
          <p:cNvPr id="13" name="Rectangle 12"/>
          <p:cNvSpPr/>
          <p:nvPr/>
        </p:nvSpPr>
        <p:spPr>
          <a:xfrm>
            <a:off x="548640" y="4160520"/>
            <a:ext cx="5408676" cy="2286000"/>
          </a:xfrm>
          <a:prstGeom prst="rect">
            <a:avLst/>
          </a:prstGeom>
          <a:solidFill>
            <a:srgbClr val="FFFFFF"/>
          </a:solidFill>
          <a:ln w="12700">
            <a:solidFill>
              <a:srgbClr val="DDD0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48640" y="4160520"/>
            <a:ext cx="91440" cy="2286000"/>
          </a:xfrm>
          <a:prstGeom prst="rect">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20" y="4251959"/>
            <a:ext cx="5134356" cy="2103120"/>
          </a:xfrm>
          <a:prstGeom prst="rect">
            <a:avLst/>
          </a:prstGeom>
          <a:noFill/>
        </p:spPr>
        <p:txBody>
          <a:bodyPr wrap="square" anchor="t">
            <a:spAutoFit/>
          </a:bodyPr>
          <a:lstStyle/>
          <a:p>
            <a:pPr>
              <a:spcAft>
                <a:spcPts val="600"/>
              </a:spcAft>
              <a:defRPr sz="2000" b="1">
                <a:solidFill>
                  <a:srgbClr val="9E3B2E"/>
                </a:solidFill>
                <a:latin typeface="Georgia"/>
              </a:defRPr>
            </a:pPr>
            <a:r>
              <a:t>Cu înălțime determinată</a:t>
            </a:r>
          </a:p>
          <a:p>
            <a:pPr>
              <a:spcAft>
                <a:spcPts val="600"/>
              </a:spcAft>
              <a:defRPr sz="1600" b="0">
                <a:solidFill>
                  <a:srgbClr val="3A2A1E"/>
                </a:solidFill>
                <a:latin typeface="Georgia"/>
              </a:defRPr>
            </a:pPr>
            <a:r>
              <a:t>Pot cânta anumite note, deci pot cânta o melodie. Exemple: xilofonul, marimba, clopoțeii și timpanele.</a:t>
            </a:r>
          </a:p>
        </p:txBody>
      </p:sp>
      <p:sp>
        <p:nvSpPr>
          <p:cNvPr id="16" name="Rectangle 15"/>
          <p:cNvSpPr/>
          <p:nvPr/>
        </p:nvSpPr>
        <p:spPr>
          <a:xfrm>
            <a:off x="6231636" y="4160520"/>
            <a:ext cx="5408676" cy="2286000"/>
          </a:xfrm>
          <a:prstGeom prst="rect">
            <a:avLst/>
          </a:prstGeom>
          <a:solidFill>
            <a:srgbClr val="FFFFFF"/>
          </a:solidFill>
          <a:ln w="12700">
            <a:solidFill>
              <a:srgbClr val="DDD0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231636" y="4160520"/>
            <a:ext cx="91440" cy="2286000"/>
          </a:xfrm>
          <a:prstGeom prst="rect">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14516" y="4251959"/>
            <a:ext cx="5134356" cy="2103120"/>
          </a:xfrm>
          <a:prstGeom prst="rect">
            <a:avLst/>
          </a:prstGeom>
          <a:noFill/>
        </p:spPr>
        <p:txBody>
          <a:bodyPr wrap="square" anchor="t">
            <a:spAutoFit/>
          </a:bodyPr>
          <a:lstStyle/>
          <a:p>
            <a:pPr>
              <a:spcAft>
                <a:spcPts val="600"/>
              </a:spcAft>
              <a:defRPr sz="2000" b="1">
                <a:solidFill>
                  <a:srgbClr val="9E3B2E"/>
                </a:solidFill>
                <a:latin typeface="Georgia"/>
              </a:defRPr>
            </a:pPr>
            <a:r>
              <a:t>Cu înălțime nedeterminată</a:t>
            </a:r>
          </a:p>
          <a:p>
            <a:pPr>
              <a:spcAft>
                <a:spcPts val="600"/>
              </a:spcAft>
              <a:defRPr sz="1600" b="0">
                <a:solidFill>
                  <a:srgbClr val="3A2A1E"/>
                </a:solidFill>
                <a:latin typeface="Georgia"/>
              </a:defRPr>
            </a:pPr>
            <a:r>
              <a:t>Dau un sunet fără notă precisă și țin ritmul. Exemple: toba mare, toba mică, tamburina, triunghiul și cinelele.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1E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3A2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234440"/>
            <a:ext cx="12188952" cy="64008"/>
          </a:xfrm>
          <a:prstGeom prst="rect">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28600"/>
            <a:ext cx="10515600" cy="822960"/>
          </a:xfrm>
          <a:prstGeom prst="rect">
            <a:avLst/>
          </a:prstGeom>
          <a:noFill/>
        </p:spPr>
        <p:txBody>
          <a:bodyPr wrap="square" anchor="ctr">
            <a:spAutoFit/>
          </a:bodyPr>
          <a:lstStyle/>
          <a:p>
            <a:pPr>
              <a:spcAft>
                <a:spcPts val="600"/>
              </a:spcAft>
              <a:defRPr sz="3400" b="1">
                <a:solidFill>
                  <a:srgbClr val="FFFFFF"/>
                </a:solidFill>
                <a:latin typeface="Georgia"/>
              </a:defRPr>
            </a:pPr>
            <a:r>
              <a:t>Tobele și timpanele</a:t>
            </a:r>
          </a:p>
        </p:txBody>
      </p:sp>
      <p:sp>
        <p:nvSpPr>
          <p:cNvPr id="5" name="Oval 4"/>
          <p:cNvSpPr/>
          <p:nvPr/>
        </p:nvSpPr>
        <p:spPr>
          <a:xfrm>
            <a:off x="10972800" y="274320"/>
            <a:ext cx="731520" cy="731520"/>
          </a:xfrm>
          <a:prstGeom prst="ellipse">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0" y="274320"/>
            <a:ext cx="731520" cy="731520"/>
          </a:xfrm>
          <a:prstGeom prst="rect">
            <a:avLst/>
          </a:prstGeom>
          <a:noFill/>
        </p:spPr>
        <p:txBody>
          <a:bodyPr wrap="square" anchor="ctr">
            <a:spAutoFit/>
          </a:bodyPr>
          <a:lstStyle/>
          <a:p>
            <a:pPr algn="ctr">
              <a:spcAft>
                <a:spcPts val="600"/>
              </a:spcAft>
              <a:defRPr sz="2000" b="1">
                <a:solidFill>
                  <a:srgbClr val="3A2A1E"/>
                </a:solidFill>
                <a:latin typeface="Georgia"/>
              </a:defRPr>
            </a:pPr>
            <a:r>
              <a:t>3</a:t>
            </a:r>
          </a:p>
        </p:txBody>
      </p:sp>
      <p:sp>
        <p:nvSpPr>
          <p:cNvPr id="7" name="Rectangle 6"/>
          <p:cNvSpPr/>
          <p:nvPr/>
        </p:nvSpPr>
        <p:spPr>
          <a:xfrm>
            <a:off x="548640" y="1600200"/>
            <a:ext cx="5408676" cy="2286000"/>
          </a:xfrm>
          <a:prstGeom prst="rect">
            <a:avLst/>
          </a:prstGeom>
          <a:solidFill>
            <a:srgbClr val="FFFFFF"/>
          </a:solidFill>
          <a:ln w="12700">
            <a:solidFill>
              <a:srgbClr val="DDD0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1600200"/>
            <a:ext cx="91440" cy="2286000"/>
          </a:xfrm>
          <a:prstGeom prst="rect">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20" y="1691640"/>
            <a:ext cx="5134356" cy="2103120"/>
          </a:xfrm>
          <a:prstGeom prst="rect">
            <a:avLst/>
          </a:prstGeom>
          <a:noFill/>
        </p:spPr>
        <p:txBody>
          <a:bodyPr wrap="square" anchor="t">
            <a:spAutoFit/>
          </a:bodyPr>
          <a:lstStyle/>
          <a:p>
            <a:pPr>
              <a:spcAft>
                <a:spcPts val="600"/>
              </a:spcAft>
              <a:defRPr sz="2000" b="1">
                <a:solidFill>
                  <a:srgbClr val="9E3B2E"/>
                </a:solidFill>
                <a:latin typeface="Georgia"/>
              </a:defRPr>
            </a:pPr>
            <a:r>
              <a:t>Toba mare</a:t>
            </a:r>
          </a:p>
          <a:p>
            <a:pPr>
              <a:spcAft>
                <a:spcPts val="600"/>
              </a:spcAft>
              <a:defRPr sz="1600" b="0">
                <a:solidFill>
                  <a:srgbClr val="3A2A1E"/>
                </a:solidFill>
                <a:latin typeface="Georgia"/>
              </a:defRPr>
            </a:pPr>
            <a:r>
              <a:t>Are un corp cilindric mare, cu două fețe. Se lovește cu o măciucă și dă un sunet grav și puternic. În fanfare se poartă pe piept și ține pulsul formației.</a:t>
            </a:r>
          </a:p>
        </p:txBody>
      </p:sp>
      <p:sp>
        <p:nvSpPr>
          <p:cNvPr id="10" name="Rectangle 9"/>
          <p:cNvSpPr/>
          <p:nvPr/>
        </p:nvSpPr>
        <p:spPr>
          <a:xfrm>
            <a:off x="6231636" y="1600200"/>
            <a:ext cx="5408676" cy="2286000"/>
          </a:xfrm>
          <a:prstGeom prst="rect">
            <a:avLst/>
          </a:prstGeom>
          <a:solidFill>
            <a:srgbClr val="FFFFFF"/>
          </a:solidFill>
          <a:ln w="12700">
            <a:solidFill>
              <a:srgbClr val="DDD0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231636" y="1600200"/>
            <a:ext cx="91440" cy="2286000"/>
          </a:xfrm>
          <a:prstGeom prst="rect">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14516" y="1691640"/>
            <a:ext cx="5134356" cy="2103120"/>
          </a:xfrm>
          <a:prstGeom prst="rect">
            <a:avLst/>
          </a:prstGeom>
          <a:noFill/>
        </p:spPr>
        <p:txBody>
          <a:bodyPr wrap="square" anchor="t">
            <a:spAutoFit/>
          </a:bodyPr>
          <a:lstStyle/>
          <a:p>
            <a:pPr>
              <a:spcAft>
                <a:spcPts val="600"/>
              </a:spcAft>
              <a:defRPr sz="2000" b="1">
                <a:solidFill>
                  <a:srgbClr val="9E3B2E"/>
                </a:solidFill>
                <a:latin typeface="Georgia"/>
              </a:defRPr>
            </a:pPr>
            <a:r>
              <a:t>Toba mică</a:t>
            </a:r>
          </a:p>
          <a:p>
            <a:pPr>
              <a:spcAft>
                <a:spcPts val="600"/>
              </a:spcAft>
              <a:defRPr sz="1600" b="0">
                <a:solidFill>
                  <a:srgbClr val="3A2A1E"/>
                </a:solidFill>
                <a:latin typeface="Georgia"/>
              </a:defRPr>
            </a:pPr>
            <a:r>
              <a:t>Are în partea de jos corzi metalice, care îi dau sunetul sec și ascuțit. Se cântă cu două bețe și se folosește în marșuri, jazz și rock.</a:t>
            </a:r>
          </a:p>
        </p:txBody>
      </p:sp>
      <p:sp>
        <p:nvSpPr>
          <p:cNvPr id="13" name="Rectangle 12"/>
          <p:cNvSpPr/>
          <p:nvPr/>
        </p:nvSpPr>
        <p:spPr>
          <a:xfrm>
            <a:off x="548640" y="4160520"/>
            <a:ext cx="5408676" cy="2286000"/>
          </a:xfrm>
          <a:prstGeom prst="rect">
            <a:avLst/>
          </a:prstGeom>
          <a:solidFill>
            <a:srgbClr val="FFFFFF"/>
          </a:solidFill>
          <a:ln w="12700">
            <a:solidFill>
              <a:srgbClr val="DDD0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48640" y="4160520"/>
            <a:ext cx="91440" cy="2286000"/>
          </a:xfrm>
          <a:prstGeom prst="rect">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20" y="4251959"/>
            <a:ext cx="5134356" cy="2103120"/>
          </a:xfrm>
          <a:prstGeom prst="rect">
            <a:avLst/>
          </a:prstGeom>
          <a:noFill/>
        </p:spPr>
        <p:txBody>
          <a:bodyPr wrap="square" anchor="t">
            <a:spAutoFit/>
          </a:bodyPr>
          <a:lstStyle/>
          <a:p>
            <a:pPr>
              <a:spcAft>
                <a:spcPts val="600"/>
              </a:spcAft>
              <a:defRPr sz="2000" b="1">
                <a:solidFill>
                  <a:srgbClr val="9E3B2E"/>
                </a:solidFill>
                <a:latin typeface="Georgia"/>
              </a:defRPr>
            </a:pPr>
            <a:r>
              <a:t>Setul de tobe</a:t>
            </a:r>
          </a:p>
          <a:p>
            <a:pPr>
              <a:spcAft>
                <a:spcPts val="600"/>
              </a:spcAft>
              <a:defRPr sz="1600" b="0">
                <a:solidFill>
                  <a:srgbClr val="3A2A1E"/>
                </a:solidFill>
                <a:latin typeface="Georgia"/>
              </a:defRPr>
            </a:pPr>
            <a:r>
              <a:t>Conține toba mare cântată cu pedală, toba mică, tobe de podea și cinele. Este instrumentul toboșarului din trupele de rock, pop și jazz.</a:t>
            </a:r>
          </a:p>
        </p:txBody>
      </p:sp>
      <p:sp>
        <p:nvSpPr>
          <p:cNvPr id="16" name="Rectangle 15"/>
          <p:cNvSpPr/>
          <p:nvPr/>
        </p:nvSpPr>
        <p:spPr>
          <a:xfrm>
            <a:off x="6231636" y="4160520"/>
            <a:ext cx="5408676" cy="2286000"/>
          </a:xfrm>
          <a:prstGeom prst="rect">
            <a:avLst/>
          </a:prstGeom>
          <a:solidFill>
            <a:srgbClr val="FFFFFF"/>
          </a:solidFill>
          <a:ln w="12700">
            <a:solidFill>
              <a:srgbClr val="DDD0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231636" y="4160520"/>
            <a:ext cx="91440" cy="2286000"/>
          </a:xfrm>
          <a:prstGeom prst="rect">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14516" y="4251959"/>
            <a:ext cx="5134356" cy="2103120"/>
          </a:xfrm>
          <a:prstGeom prst="rect">
            <a:avLst/>
          </a:prstGeom>
          <a:noFill/>
        </p:spPr>
        <p:txBody>
          <a:bodyPr wrap="square" anchor="t">
            <a:spAutoFit/>
          </a:bodyPr>
          <a:lstStyle/>
          <a:p>
            <a:pPr>
              <a:spcAft>
                <a:spcPts val="600"/>
              </a:spcAft>
              <a:defRPr sz="2000" b="1">
                <a:solidFill>
                  <a:srgbClr val="9E3B2E"/>
                </a:solidFill>
                <a:latin typeface="Georgia"/>
              </a:defRPr>
            </a:pPr>
            <a:r>
              <a:t>Timpanele</a:t>
            </a:r>
          </a:p>
          <a:p>
            <a:pPr>
              <a:spcAft>
                <a:spcPts val="600"/>
              </a:spcAft>
              <a:defRPr sz="1600" b="0">
                <a:solidFill>
                  <a:srgbClr val="3A2A1E"/>
                </a:solidFill>
                <a:latin typeface="Georgia"/>
              </a:defRPr>
            </a:pPr>
            <a:r>
              <a:t>Sunt tobe în formă de cazan, care se acordă cu o pedală sau cu șuruburi și pot cânta anumite note. În orchestră se folosesc de obicei între două și patru. Apar în lucrări de Haydn, Mozart și Beethoven.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1E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3A2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234440"/>
            <a:ext cx="12188952" cy="64008"/>
          </a:xfrm>
          <a:prstGeom prst="rect">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28600"/>
            <a:ext cx="10515600" cy="822960"/>
          </a:xfrm>
          <a:prstGeom prst="rect">
            <a:avLst/>
          </a:prstGeom>
          <a:noFill/>
        </p:spPr>
        <p:txBody>
          <a:bodyPr wrap="square" anchor="ctr">
            <a:spAutoFit/>
          </a:bodyPr>
          <a:lstStyle/>
          <a:p>
            <a:pPr>
              <a:spcAft>
                <a:spcPts val="600"/>
              </a:spcAft>
              <a:defRPr sz="3400" b="1">
                <a:solidFill>
                  <a:srgbClr val="FFFFFF"/>
                </a:solidFill>
                <a:latin typeface="Georgia"/>
              </a:defRPr>
            </a:pPr>
            <a:r>
              <a:t>Instrumente cu lamele și alte instrumente</a:t>
            </a:r>
          </a:p>
        </p:txBody>
      </p:sp>
      <p:sp>
        <p:nvSpPr>
          <p:cNvPr id="5" name="Oval 4"/>
          <p:cNvSpPr/>
          <p:nvPr/>
        </p:nvSpPr>
        <p:spPr>
          <a:xfrm>
            <a:off x="10972800" y="274320"/>
            <a:ext cx="731520" cy="731520"/>
          </a:xfrm>
          <a:prstGeom prst="ellipse">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0" y="274320"/>
            <a:ext cx="731520" cy="731520"/>
          </a:xfrm>
          <a:prstGeom prst="rect">
            <a:avLst/>
          </a:prstGeom>
          <a:noFill/>
        </p:spPr>
        <p:txBody>
          <a:bodyPr wrap="square" anchor="ctr">
            <a:spAutoFit/>
          </a:bodyPr>
          <a:lstStyle/>
          <a:p>
            <a:pPr algn="ctr">
              <a:spcAft>
                <a:spcPts val="600"/>
              </a:spcAft>
              <a:defRPr sz="2000" b="1">
                <a:solidFill>
                  <a:srgbClr val="3A2A1E"/>
                </a:solidFill>
                <a:latin typeface="Georgia"/>
              </a:defRPr>
            </a:pPr>
            <a:r>
              <a:t>4</a:t>
            </a:r>
          </a:p>
        </p:txBody>
      </p:sp>
      <p:sp>
        <p:nvSpPr>
          <p:cNvPr id="7" name="Rectangle 6"/>
          <p:cNvSpPr/>
          <p:nvPr/>
        </p:nvSpPr>
        <p:spPr>
          <a:xfrm>
            <a:off x="548640" y="1600200"/>
            <a:ext cx="3514344" cy="2286000"/>
          </a:xfrm>
          <a:prstGeom prst="rect">
            <a:avLst/>
          </a:prstGeom>
          <a:solidFill>
            <a:srgbClr val="FFFFFF"/>
          </a:solidFill>
          <a:ln w="12700">
            <a:solidFill>
              <a:srgbClr val="DDD0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1600200"/>
            <a:ext cx="91440" cy="2286000"/>
          </a:xfrm>
          <a:prstGeom prst="rect">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20" y="1691640"/>
            <a:ext cx="3240024" cy="2103120"/>
          </a:xfrm>
          <a:prstGeom prst="rect">
            <a:avLst/>
          </a:prstGeom>
          <a:noFill/>
        </p:spPr>
        <p:txBody>
          <a:bodyPr wrap="square" anchor="t">
            <a:spAutoFit/>
          </a:bodyPr>
          <a:lstStyle/>
          <a:p>
            <a:pPr>
              <a:spcAft>
                <a:spcPts val="600"/>
              </a:spcAft>
              <a:defRPr sz="2000" b="1">
                <a:solidFill>
                  <a:srgbClr val="9E3B2E"/>
                </a:solidFill>
                <a:latin typeface="Georgia"/>
              </a:defRPr>
            </a:pPr>
            <a:r>
              <a:t>Xilofonul</a:t>
            </a:r>
          </a:p>
          <a:p>
            <a:pPr>
              <a:spcAft>
                <a:spcPts val="600"/>
              </a:spcAft>
              <a:defRPr sz="1500" b="0">
                <a:solidFill>
                  <a:srgbClr val="3A2A1E"/>
                </a:solidFill>
                <a:latin typeface="Georgia"/>
              </a:defRPr>
            </a:pPr>
            <a:r>
              <a:t>Are lamele de lemn de lungimi diferite, așezate ca clapele unui pian. Se cântă cu ciocănele și are un sunet scurt și clar.</a:t>
            </a:r>
          </a:p>
        </p:txBody>
      </p:sp>
      <p:sp>
        <p:nvSpPr>
          <p:cNvPr id="10" name="Rectangle 9"/>
          <p:cNvSpPr/>
          <p:nvPr/>
        </p:nvSpPr>
        <p:spPr>
          <a:xfrm>
            <a:off x="4337304" y="1600200"/>
            <a:ext cx="3514344" cy="2286000"/>
          </a:xfrm>
          <a:prstGeom prst="rect">
            <a:avLst/>
          </a:prstGeom>
          <a:solidFill>
            <a:srgbClr val="FFFFFF"/>
          </a:solidFill>
          <a:ln w="12700">
            <a:solidFill>
              <a:srgbClr val="DDD0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4337304" y="1600200"/>
            <a:ext cx="91440" cy="2286000"/>
          </a:xfrm>
          <a:prstGeom prst="rect">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20184" y="1691640"/>
            <a:ext cx="3240024" cy="2103120"/>
          </a:xfrm>
          <a:prstGeom prst="rect">
            <a:avLst/>
          </a:prstGeom>
          <a:noFill/>
        </p:spPr>
        <p:txBody>
          <a:bodyPr wrap="square" anchor="t">
            <a:spAutoFit/>
          </a:bodyPr>
          <a:lstStyle/>
          <a:p>
            <a:pPr>
              <a:spcAft>
                <a:spcPts val="600"/>
              </a:spcAft>
              <a:defRPr sz="2000" b="1">
                <a:solidFill>
                  <a:srgbClr val="9E3B2E"/>
                </a:solidFill>
                <a:latin typeface="Georgia"/>
              </a:defRPr>
            </a:pPr>
            <a:r>
              <a:t>Marimba și clopoțeii</a:t>
            </a:r>
          </a:p>
          <a:p>
            <a:pPr>
              <a:spcAft>
                <a:spcPts val="600"/>
              </a:spcAft>
              <a:defRPr sz="1500" b="0">
                <a:solidFill>
                  <a:srgbClr val="3A2A1E"/>
                </a:solidFill>
                <a:latin typeface="Georgia"/>
              </a:defRPr>
            </a:pPr>
            <a:r>
              <a:t>Marimba seamănă cu xilofonul, dar este mai mare și mai caldă. Clopoțeii au lamele de metal și sunet cristalin; se folosesc la orele de muzică.</a:t>
            </a:r>
          </a:p>
        </p:txBody>
      </p:sp>
      <p:sp>
        <p:nvSpPr>
          <p:cNvPr id="13" name="Rectangle 12"/>
          <p:cNvSpPr/>
          <p:nvPr/>
        </p:nvSpPr>
        <p:spPr>
          <a:xfrm>
            <a:off x="8125968" y="1600200"/>
            <a:ext cx="3514344" cy="2286000"/>
          </a:xfrm>
          <a:prstGeom prst="rect">
            <a:avLst/>
          </a:prstGeom>
          <a:solidFill>
            <a:srgbClr val="FFFFFF"/>
          </a:solidFill>
          <a:ln w="12700">
            <a:solidFill>
              <a:srgbClr val="DDD0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125968" y="1600200"/>
            <a:ext cx="91440" cy="2286000"/>
          </a:xfrm>
          <a:prstGeom prst="rect">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08847" y="1691640"/>
            <a:ext cx="3240024" cy="2103120"/>
          </a:xfrm>
          <a:prstGeom prst="rect">
            <a:avLst/>
          </a:prstGeom>
          <a:noFill/>
        </p:spPr>
        <p:txBody>
          <a:bodyPr wrap="square" anchor="t">
            <a:spAutoFit/>
          </a:bodyPr>
          <a:lstStyle/>
          <a:p>
            <a:pPr>
              <a:spcAft>
                <a:spcPts val="600"/>
              </a:spcAft>
              <a:defRPr sz="2000" b="1">
                <a:solidFill>
                  <a:srgbClr val="9E3B2E"/>
                </a:solidFill>
                <a:latin typeface="Georgia"/>
              </a:defRPr>
            </a:pPr>
            <a:r>
              <a:t>Tamburina</a:t>
            </a:r>
          </a:p>
          <a:p>
            <a:pPr>
              <a:spcAft>
                <a:spcPts val="600"/>
              </a:spcAft>
              <a:defRPr sz="1500" b="0">
                <a:solidFill>
                  <a:srgbClr val="3A2A1E"/>
                </a:solidFill>
                <a:latin typeface="Georgia"/>
              </a:defRPr>
            </a:pPr>
            <a:r>
              <a:t>O ramă rotundă acoperită cu piele, cu zurgălăi de metal. Se scutură, se lovește cu palma sau se freacă cu degetul.</a:t>
            </a:r>
          </a:p>
        </p:txBody>
      </p:sp>
      <p:sp>
        <p:nvSpPr>
          <p:cNvPr id="16" name="Rectangle 15"/>
          <p:cNvSpPr/>
          <p:nvPr/>
        </p:nvSpPr>
        <p:spPr>
          <a:xfrm>
            <a:off x="548640" y="4160520"/>
            <a:ext cx="3514344" cy="2286000"/>
          </a:xfrm>
          <a:prstGeom prst="rect">
            <a:avLst/>
          </a:prstGeom>
          <a:solidFill>
            <a:srgbClr val="FFFFFF"/>
          </a:solidFill>
          <a:ln w="12700">
            <a:solidFill>
              <a:srgbClr val="DDD0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4160520"/>
            <a:ext cx="91440" cy="2286000"/>
          </a:xfrm>
          <a:prstGeom prst="rect">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31520" y="4251959"/>
            <a:ext cx="3240024" cy="2103120"/>
          </a:xfrm>
          <a:prstGeom prst="rect">
            <a:avLst/>
          </a:prstGeom>
          <a:noFill/>
        </p:spPr>
        <p:txBody>
          <a:bodyPr wrap="square" anchor="t">
            <a:spAutoFit/>
          </a:bodyPr>
          <a:lstStyle/>
          <a:p>
            <a:pPr>
              <a:spcAft>
                <a:spcPts val="600"/>
              </a:spcAft>
              <a:defRPr sz="2000" b="1">
                <a:solidFill>
                  <a:srgbClr val="9E3B2E"/>
                </a:solidFill>
                <a:latin typeface="Georgia"/>
              </a:defRPr>
            </a:pPr>
            <a:r>
              <a:t>Triunghiul</a:t>
            </a:r>
          </a:p>
          <a:p>
            <a:pPr>
              <a:spcAft>
                <a:spcPts val="600"/>
              </a:spcAft>
              <a:defRPr sz="1500" b="0">
                <a:solidFill>
                  <a:srgbClr val="3A2A1E"/>
                </a:solidFill>
                <a:latin typeface="Georgia"/>
              </a:defRPr>
            </a:pPr>
            <a:r>
              <a:t>O bară de oțel îndoită în formă de triunghi, agățată de un fir. Se lovește cu o baghetă metalică, iar sunetul răsună mult timp.</a:t>
            </a:r>
          </a:p>
        </p:txBody>
      </p:sp>
      <p:sp>
        <p:nvSpPr>
          <p:cNvPr id="19" name="Rectangle 18"/>
          <p:cNvSpPr/>
          <p:nvPr/>
        </p:nvSpPr>
        <p:spPr>
          <a:xfrm>
            <a:off x="4337304" y="4160520"/>
            <a:ext cx="3514344" cy="2286000"/>
          </a:xfrm>
          <a:prstGeom prst="rect">
            <a:avLst/>
          </a:prstGeom>
          <a:solidFill>
            <a:srgbClr val="FFFFFF"/>
          </a:solidFill>
          <a:ln w="12700">
            <a:solidFill>
              <a:srgbClr val="DDD0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4337304" y="4160520"/>
            <a:ext cx="91440" cy="2286000"/>
          </a:xfrm>
          <a:prstGeom prst="rect">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520184" y="4251959"/>
            <a:ext cx="3240024" cy="2103120"/>
          </a:xfrm>
          <a:prstGeom prst="rect">
            <a:avLst/>
          </a:prstGeom>
          <a:noFill/>
        </p:spPr>
        <p:txBody>
          <a:bodyPr wrap="square" anchor="t">
            <a:spAutoFit/>
          </a:bodyPr>
          <a:lstStyle/>
          <a:p>
            <a:pPr>
              <a:spcAft>
                <a:spcPts val="600"/>
              </a:spcAft>
              <a:defRPr sz="2000" b="1">
                <a:solidFill>
                  <a:srgbClr val="9E3B2E"/>
                </a:solidFill>
                <a:latin typeface="Georgia"/>
              </a:defRPr>
            </a:pPr>
            <a:r>
              <a:t>Cinelele</a:t>
            </a:r>
          </a:p>
          <a:p>
            <a:pPr>
              <a:spcAft>
                <a:spcPts val="600"/>
              </a:spcAft>
              <a:defRPr sz="1500" b="0">
                <a:solidFill>
                  <a:srgbClr val="3A2A1E"/>
                </a:solidFill>
                <a:latin typeface="Georgia"/>
              </a:defRPr>
            </a:pPr>
            <a:r>
              <a:t>Discuri rotunde de aramă, folosite în pereche sau montate pe stativ: hi-hat, crash și ride.</a:t>
            </a:r>
          </a:p>
        </p:txBody>
      </p:sp>
      <p:sp>
        <p:nvSpPr>
          <p:cNvPr id="22" name="Rectangle 21"/>
          <p:cNvSpPr/>
          <p:nvPr/>
        </p:nvSpPr>
        <p:spPr>
          <a:xfrm>
            <a:off x="8125968" y="4160520"/>
            <a:ext cx="3514344" cy="2286000"/>
          </a:xfrm>
          <a:prstGeom prst="rect">
            <a:avLst/>
          </a:prstGeom>
          <a:solidFill>
            <a:srgbClr val="FFFFFF"/>
          </a:solidFill>
          <a:ln w="12700">
            <a:solidFill>
              <a:srgbClr val="DDD0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8125968" y="4160520"/>
            <a:ext cx="91440" cy="2286000"/>
          </a:xfrm>
          <a:prstGeom prst="rect">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308847" y="4251959"/>
            <a:ext cx="3240024" cy="2103120"/>
          </a:xfrm>
          <a:prstGeom prst="rect">
            <a:avLst/>
          </a:prstGeom>
          <a:noFill/>
        </p:spPr>
        <p:txBody>
          <a:bodyPr wrap="square" anchor="t">
            <a:spAutoFit/>
          </a:bodyPr>
          <a:lstStyle/>
          <a:p>
            <a:pPr>
              <a:spcAft>
                <a:spcPts val="600"/>
              </a:spcAft>
              <a:defRPr sz="2000" b="1">
                <a:solidFill>
                  <a:srgbClr val="9E3B2E"/>
                </a:solidFill>
                <a:latin typeface="Georgia"/>
              </a:defRPr>
            </a:pPr>
            <a:r>
              <a:t>Castanietele</a:t>
            </a:r>
          </a:p>
          <a:p>
            <a:pPr>
              <a:spcAft>
                <a:spcPts val="600"/>
              </a:spcAft>
              <a:defRPr sz="1500" b="0">
                <a:solidFill>
                  <a:srgbClr val="3A2A1E"/>
                </a:solidFill>
                <a:latin typeface="Georgia"/>
              </a:defRPr>
            </a:pPr>
            <a:r>
              <a:t>Două bucăți de lemn legate cu un șnur, care se lovesc între ele cu degetele. Sunt specifice dansului spaniol.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1E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3A2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234440"/>
            <a:ext cx="12188952" cy="64008"/>
          </a:xfrm>
          <a:prstGeom prst="rect">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28600"/>
            <a:ext cx="10515600" cy="822960"/>
          </a:xfrm>
          <a:prstGeom prst="rect">
            <a:avLst/>
          </a:prstGeom>
          <a:noFill/>
        </p:spPr>
        <p:txBody>
          <a:bodyPr wrap="square" anchor="ctr">
            <a:spAutoFit/>
          </a:bodyPr>
          <a:lstStyle/>
          <a:p>
            <a:pPr>
              <a:spcAft>
                <a:spcPts val="600"/>
              </a:spcAft>
              <a:defRPr sz="3400" b="1">
                <a:solidFill>
                  <a:srgbClr val="FFFFFF"/>
                </a:solidFill>
                <a:latin typeface="Georgia"/>
              </a:defRPr>
            </a:pPr>
            <a:r>
              <a:t>Percuția în România și în orchestră</a:t>
            </a:r>
          </a:p>
        </p:txBody>
      </p:sp>
      <p:sp>
        <p:nvSpPr>
          <p:cNvPr id="5" name="Oval 4"/>
          <p:cNvSpPr/>
          <p:nvPr/>
        </p:nvSpPr>
        <p:spPr>
          <a:xfrm>
            <a:off x="10972800" y="274320"/>
            <a:ext cx="731520" cy="731520"/>
          </a:xfrm>
          <a:prstGeom prst="ellipse">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0" y="274320"/>
            <a:ext cx="731520" cy="731520"/>
          </a:xfrm>
          <a:prstGeom prst="rect">
            <a:avLst/>
          </a:prstGeom>
          <a:noFill/>
        </p:spPr>
        <p:txBody>
          <a:bodyPr wrap="square" anchor="ctr">
            <a:spAutoFit/>
          </a:bodyPr>
          <a:lstStyle/>
          <a:p>
            <a:pPr algn="ctr">
              <a:spcAft>
                <a:spcPts val="600"/>
              </a:spcAft>
              <a:defRPr sz="2000" b="1">
                <a:solidFill>
                  <a:srgbClr val="3A2A1E"/>
                </a:solidFill>
                <a:latin typeface="Georgia"/>
              </a:defRPr>
            </a:pPr>
            <a:r>
              <a:t>5</a:t>
            </a:r>
          </a:p>
        </p:txBody>
      </p:sp>
      <p:sp>
        <p:nvSpPr>
          <p:cNvPr id="7" name="Rectangle 6"/>
          <p:cNvSpPr/>
          <p:nvPr/>
        </p:nvSpPr>
        <p:spPr>
          <a:xfrm>
            <a:off x="548640" y="1600200"/>
            <a:ext cx="5408676" cy="2286000"/>
          </a:xfrm>
          <a:prstGeom prst="rect">
            <a:avLst/>
          </a:prstGeom>
          <a:solidFill>
            <a:srgbClr val="FFFFFF"/>
          </a:solidFill>
          <a:ln w="12700">
            <a:solidFill>
              <a:srgbClr val="DDD0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1600200"/>
            <a:ext cx="91440" cy="2286000"/>
          </a:xfrm>
          <a:prstGeom prst="rect">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20" y="1691640"/>
            <a:ext cx="5134356" cy="2103120"/>
          </a:xfrm>
          <a:prstGeom prst="rect">
            <a:avLst/>
          </a:prstGeom>
          <a:noFill/>
        </p:spPr>
        <p:txBody>
          <a:bodyPr wrap="square" anchor="t">
            <a:spAutoFit/>
          </a:bodyPr>
          <a:lstStyle/>
          <a:p>
            <a:pPr>
              <a:spcAft>
                <a:spcPts val="600"/>
              </a:spcAft>
              <a:defRPr sz="2000" b="1">
                <a:solidFill>
                  <a:srgbClr val="9E3B2E"/>
                </a:solidFill>
                <a:latin typeface="Georgia"/>
              </a:defRPr>
            </a:pPr>
            <a:r>
              <a:t>Buhaiul și toaca</a:t>
            </a:r>
          </a:p>
          <a:p>
            <a:pPr>
              <a:spcAft>
                <a:spcPts val="600"/>
              </a:spcAft>
              <a:defRPr sz="1600" b="0">
                <a:solidFill>
                  <a:srgbClr val="3A2A1E"/>
                </a:solidFill>
                <a:latin typeface="Georgia"/>
              </a:defRPr>
            </a:pPr>
            <a:r>
              <a:t>Buhaiul imită mugetul boului și se folosește la urătura de Anul Nou. Toaca este o scândură de lemn lovită cu ciocane, care se aude în mănăstiri.</a:t>
            </a:r>
          </a:p>
        </p:txBody>
      </p:sp>
      <p:sp>
        <p:nvSpPr>
          <p:cNvPr id="10" name="Rectangle 9"/>
          <p:cNvSpPr/>
          <p:nvPr/>
        </p:nvSpPr>
        <p:spPr>
          <a:xfrm>
            <a:off x="6231636" y="1600200"/>
            <a:ext cx="5408676" cy="2286000"/>
          </a:xfrm>
          <a:prstGeom prst="rect">
            <a:avLst/>
          </a:prstGeom>
          <a:solidFill>
            <a:srgbClr val="FFFFFF"/>
          </a:solidFill>
          <a:ln w="12700">
            <a:solidFill>
              <a:srgbClr val="DDD0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231636" y="1600200"/>
            <a:ext cx="91440" cy="2286000"/>
          </a:xfrm>
          <a:prstGeom prst="rect">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14516" y="1691640"/>
            <a:ext cx="5134356" cy="2103120"/>
          </a:xfrm>
          <a:prstGeom prst="rect">
            <a:avLst/>
          </a:prstGeom>
          <a:noFill/>
        </p:spPr>
        <p:txBody>
          <a:bodyPr wrap="square" anchor="t">
            <a:spAutoFit/>
          </a:bodyPr>
          <a:lstStyle/>
          <a:p>
            <a:pPr>
              <a:spcAft>
                <a:spcPts val="600"/>
              </a:spcAft>
              <a:defRPr sz="2000" b="1">
                <a:solidFill>
                  <a:srgbClr val="9E3B2E"/>
                </a:solidFill>
                <a:latin typeface="Georgia"/>
              </a:defRPr>
            </a:pPr>
            <a:r>
              <a:t>Tambalul</a:t>
            </a:r>
          </a:p>
          <a:p>
            <a:pPr>
              <a:spcAft>
                <a:spcPts val="600"/>
              </a:spcAft>
              <a:defRPr sz="1600" b="0">
                <a:solidFill>
                  <a:srgbClr val="3A2A1E"/>
                </a:solidFill>
                <a:latin typeface="Georgia"/>
              </a:defRPr>
            </a:pPr>
            <a:r>
              <a:t>Are coarde lovite cu ciocănele, deci face parte tot din familia percuției. Este foarte folosit în muzica lăutărească.</a:t>
            </a:r>
          </a:p>
        </p:txBody>
      </p:sp>
      <p:sp>
        <p:nvSpPr>
          <p:cNvPr id="13" name="Rectangle 12"/>
          <p:cNvSpPr/>
          <p:nvPr/>
        </p:nvSpPr>
        <p:spPr>
          <a:xfrm>
            <a:off x="548640" y="4160520"/>
            <a:ext cx="5408676" cy="2286000"/>
          </a:xfrm>
          <a:prstGeom prst="rect">
            <a:avLst/>
          </a:prstGeom>
          <a:solidFill>
            <a:srgbClr val="FFFFFF"/>
          </a:solidFill>
          <a:ln w="12700">
            <a:solidFill>
              <a:srgbClr val="DDD0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48640" y="4160520"/>
            <a:ext cx="91440" cy="2286000"/>
          </a:xfrm>
          <a:prstGeom prst="rect">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20" y="4251959"/>
            <a:ext cx="5134356" cy="2103120"/>
          </a:xfrm>
          <a:prstGeom prst="rect">
            <a:avLst/>
          </a:prstGeom>
          <a:noFill/>
        </p:spPr>
        <p:txBody>
          <a:bodyPr wrap="square" anchor="t">
            <a:spAutoFit/>
          </a:bodyPr>
          <a:lstStyle/>
          <a:p>
            <a:pPr>
              <a:spcAft>
                <a:spcPts val="600"/>
              </a:spcAft>
              <a:defRPr sz="2000" b="1">
                <a:solidFill>
                  <a:srgbClr val="9E3B2E"/>
                </a:solidFill>
                <a:latin typeface="Georgia"/>
              </a:defRPr>
            </a:pPr>
            <a:r>
              <a:t>În orchestră și în fanfară</a:t>
            </a:r>
          </a:p>
          <a:p>
            <a:pPr>
              <a:spcAft>
                <a:spcPts val="600"/>
              </a:spcAft>
              <a:defRPr sz="1600" b="0">
                <a:solidFill>
                  <a:srgbClr val="3A2A1E"/>
                </a:solidFill>
                <a:latin typeface="Georgia"/>
              </a:defRPr>
            </a:pPr>
            <a:r>
              <a:t>Percuționiștii cântă la mai multe instrumente în aceeași piesă. În fanfară, tobele ajută muzicanții să meargă în același pas.</a:t>
            </a:r>
          </a:p>
        </p:txBody>
      </p:sp>
      <p:sp>
        <p:nvSpPr>
          <p:cNvPr id="16" name="Rectangle 15"/>
          <p:cNvSpPr/>
          <p:nvPr/>
        </p:nvSpPr>
        <p:spPr>
          <a:xfrm>
            <a:off x="6231636" y="4160520"/>
            <a:ext cx="5408676" cy="2286000"/>
          </a:xfrm>
          <a:prstGeom prst="rect">
            <a:avLst/>
          </a:prstGeom>
          <a:solidFill>
            <a:srgbClr val="FFFFFF"/>
          </a:solidFill>
          <a:ln w="12700">
            <a:solidFill>
              <a:srgbClr val="DDD0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231636" y="4160520"/>
            <a:ext cx="91440" cy="2286000"/>
          </a:xfrm>
          <a:prstGeom prst="rect">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14516" y="4251959"/>
            <a:ext cx="5134356" cy="2103120"/>
          </a:xfrm>
          <a:prstGeom prst="rect">
            <a:avLst/>
          </a:prstGeom>
          <a:noFill/>
        </p:spPr>
        <p:txBody>
          <a:bodyPr wrap="square" anchor="t">
            <a:spAutoFit/>
          </a:bodyPr>
          <a:lstStyle/>
          <a:p>
            <a:pPr>
              <a:spcAft>
                <a:spcPts val="600"/>
              </a:spcAft>
              <a:defRPr sz="2000" b="1">
                <a:solidFill>
                  <a:srgbClr val="9E3B2E"/>
                </a:solidFill>
                <a:latin typeface="Georgia"/>
              </a:defRPr>
            </a:pPr>
            <a:r>
              <a:t>În trupe moderne</a:t>
            </a:r>
          </a:p>
          <a:p>
            <a:pPr>
              <a:spcAft>
                <a:spcPts val="600"/>
              </a:spcAft>
              <a:defRPr sz="1600" b="0">
                <a:solidFill>
                  <a:srgbClr val="3A2A1E"/>
                </a:solidFill>
                <a:latin typeface="Georgia"/>
              </a:defRPr>
            </a:pPr>
            <a:r>
              <a:t>Toboșarul cântă la setul de tobe și ține tempoul pentru toată trupa. Percuția dezvoltă simțul ritmului, coordonarea și atenția.</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3A2A1E"/>
        </a:solidFill>
        <a:effectLst/>
      </p:bgPr>
    </p:bg>
    <p:spTree>
      <p:nvGrpSpPr>
        <p:cNvPr id="1" name=""/>
        <p:cNvGrpSpPr/>
        <p:nvPr/>
      </p:nvGrpSpPr>
      <p:grpSpPr/>
      <p:sp>
        <p:nvSpPr>
          <p:cNvPr id="2" name="Rectangle 1"/>
          <p:cNvSpPr/>
          <p:nvPr/>
        </p:nvSpPr>
        <p:spPr>
          <a:xfrm>
            <a:off x="0" y="1280160"/>
            <a:ext cx="12188952" cy="91440"/>
          </a:xfrm>
          <a:prstGeom prst="rect">
            <a:avLst/>
          </a:prstGeom>
          <a:solidFill>
            <a:srgbClr val="C98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365760"/>
            <a:ext cx="10058400" cy="914400"/>
          </a:xfrm>
          <a:prstGeom prst="rect">
            <a:avLst/>
          </a:prstGeom>
          <a:noFill/>
        </p:spPr>
        <p:txBody>
          <a:bodyPr wrap="square" anchor="t">
            <a:spAutoFit/>
          </a:bodyPr>
          <a:lstStyle/>
          <a:p>
            <a:pPr>
              <a:spcAft>
                <a:spcPts val="600"/>
              </a:spcAft>
              <a:defRPr sz="4400" b="1">
                <a:solidFill>
                  <a:srgbClr val="FFFFFF"/>
                </a:solidFill>
                <a:latin typeface="Georgia"/>
              </a:defRPr>
            </a:pPr>
            <a:r>
              <a:t>Concluzie</a:t>
            </a:r>
          </a:p>
        </p:txBody>
      </p:sp>
      <p:sp>
        <p:nvSpPr>
          <p:cNvPr id="4" name="TextBox 3"/>
          <p:cNvSpPr txBox="1"/>
          <p:nvPr/>
        </p:nvSpPr>
        <p:spPr>
          <a:xfrm>
            <a:off x="731520" y="1737360"/>
            <a:ext cx="10698480" cy="3657600"/>
          </a:xfrm>
          <a:prstGeom prst="rect">
            <a:avLst/>
          </a:prstGeom>
          <a:noFill/>
        </p:spPr>
        <p:txBody>
          <a:bodyPr wrap="square" anchor="t">
            <a:spAutoFit/>
          </a:bodyPr>
          <a:lstStyle/>
          <a:p>
            <a:pPr>
              <a:spcAft>
                <a:spcPts val="600"/>
              </a:spcAft>
              <a:defRPr sz="2400" b="0">
                <a:solidFill>
                  <a:srgbClr val="FFFFFF"/>
                </a:solidFill>
                <a:latin typeface="Georgia"/>
              </a:defRPr>
            </a:pPr>
            <a:r>
              <a:t>Instrumentele de percuție sunt foarte variate și apar în aproape orice fel de muzică.</a:t>
            </a:r>
          </a:p>
          <a:p>
            <a:pPr>
              <a:spcAft>
                <a:spcPts val="600"/>
              </a:spcAft>
              <a:defRPr sz="2400" b="0">
                <a:solidFill>
                  <a:srgbClr val="FFFFFF"/>
                </a:solidFill>
                <a:latin typeface="Georgia"/>
              </a:defRPr>
            </a:pPr>
            <a:r>
              <a:t>Unele cântă melodii, cum sunt xilofonul și timpanele, iar altele țin doar ritmul, cum sunt tobele și tamburina.</a:t>
            </a:r>
          </a:p>
          <a:p>
            <a:pPr>
              <a:spcAft>
                <a:spcPts val="600"/>
              </a:spcAft>
              <a:defRPr sz="2400" b="0">
                <a:solidFill>
                  <a:srgbClr val="FFFFFF"/>
                </a:solidFill>
                <a:latin typeface="Georgia"/>
              </a:defRPr>
            </a:pPr>
            <a:r>
              <a:t>În România avem și instrumente proprii, precum buhaiul, toaca și tambalul.</a:t>
            </a:r>
          </a:p>
        </p:txBody>
      </p:sp>
      <p:sp>
        <p:nvSpPr>
          <p:cNvPr id="5" name="TextBox 4"/>
          <p:cNvSpPr txBox="1"/>
          <p:nvPr/>
        </p:nvSpPr>
        <p:spPr>
          <a:xfrm>
            <a:off x="731520" y="5303520"/>
            <a:ext cx="10698480" cy="914400"/>
          </a:xfrm>
          <a:prstGeom prst="rect">
            <a:avLst/>
          </a:prstGeom>
          <a:noFill/>
        </p:spPr>
        <p:txBody>
          <a:bodyPr wrap="square" anchor="t">
            <a:spAutoFit/>
          </a:bodyPr>
          <a:lstStyle/>
          <a:p>
            <a:pPr>
              <a:spcAft>
                <a:spcPts val="600"/>
              </a:spcAft>
              <a:defRPr sz="3200" b="1">
                <a:solidFill>
                  <a:srgbClr val="E6D3B0"/>
                </a:solidFill>
                <a:latin typeface="Georgia"/>
              </a:defRPr>
            </a:pPr>
            <a:r>
              <a:t>Vă mulțumim pentru atenție!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